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Brusher Cyrillic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Gliker SemiBold" panose="020B0604020202020204" charset="0"/>
      <p:regular r:id="rId27"/>
    </p:embeddedFont>
    <p:embeddedFont>
      <p:font typeface="Montserrat" panose="00000500000000000000" pitchFamily="2" charset="-52"/>
      <p:regular r:id="rId28"/>
      <p:bold r:id="rId29"/>
      <p:italic r:id="rId30"/>
      <p:boldItalic r:id="rId31"/>
    </p:embeddedFont>
    <p:embeddedFont>
      <p:font typeface="Montserrat Extra-Bold" panose="020B0604020202020204" charset="-52"/>
      <p:regular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Bold" panose="020B0806030504020204" charset="0"/>
      <p:regular r:id="rId37"/>
    </p:embeddedFont>
    <p:embeddedFont>
      <p:font typeface="Open Sans Extra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58E09-EA82-4EEE-A9B5-D300DF24ADF4}" type="datetimeFigureOut">
              <a:rPr lang="bg-BG" smtClean="0"/>
              <a:t>2.7.2023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AA842-B2CD-4C16-A211-28C475D3E9F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92468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AA842-B2CD-4C16-A211-28C475D3E9F2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94710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5395" y="258816"/>
            <a:ext cx="2855900" cy="2885649"/>
          </a:xfrm>
          <a:custGeom>
            <a:avLst/>
            <a:gdLst/>
            <a:ahLst/>
            <a:cxnLst/>
            <a:rect l="l" t="t" r="r" b="b"/>
            <a:pathLst>
              <a:path w="2855900" h="2885649">
                <a:moveTo>
                  <a:pt x="0" y="0"/>
                </a:moveTo>
                <a:lnTo>
                  <a:pt x="2855900" y="0"/>
                </a:lnTo>
                <a:lnTo>
                  <a:pt x="2855900" y="2885649"/>
                </a:lnTo>
                <a:lnTo>
                  <a:pt x="0" y="2885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62006" y="347220"/>
            <a:ext cx="3068398" cy="3050964"/>
          </a:xfrm>
          <a:custGeom>
            <a:avLst/>
            <a:gdLst/>
            <a:ahLst/>
            <a:cxnLst/>
            <a:rect l="l" t="t" r="r" b="b"/>
            <a:pathLst>
              <a:path w="3068398" h="3050964">
                <a:moveTo>
                  <a:pt x="0" y="0"/>
                </a:moveTo>
                <a:lnTo>
                  <a:pt x="3068399" y="0"/>
                </a:lnTo>
                <a:lnTo>
                  <a:pt x="3068399" y="3050965"/>
                </a:lnTo>
                <a:lnTo>
                  <a:pt x="0" y="3050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5311204"/>
            <a:ext cx="5178810" cy="4114800"/>
          </a:xfrm>
          <a:custGeom>
            <a:avLst/>
            <a:gdLst/>
            <a:ahLst/>
            <a:cxnLst/>
            <a:rect l="l" t="t" r="r" b="b"/>
            <a:pathLst>
              <a:path w="5178810" h="4114800">
                <a:moveTo>
                  <a:pt x="0" y="0"/>
                </a:moveTo>
                <a:lnTo>
                  <a:pt x="5178810" y="0"/>
                </a:lnTo>
                <a:lnTo>
                  <a:pt x="5178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26929" y="5219700"/>
            <a:ext cx="4712205" cy="4523717"/>
          </a:xfrm>
          <a:custGeom>
            <a:avLst/>
            <a:gdLst/>
            <a:ahLst/>
            <a:cxnLst/>
            <a:rect l="l" t="t" r="r" b="b"/>
            <a:pathLst>
              <a:path w="4712205" h="4523717">
                <a:moveTo>
                  <a:pt x="0" y="0"/>
                </a:moveTo>
                <a:lnTo>
                  <a:pt x="4712205" y="0"/>
                </a:lnTo>
                <a:lnTo>
                  <a:pt x="4712205" y="4523717"/>
                </a:lnTo>
                <a:lnTo>
                  <a:pt x="0" y="45237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5395" y="3827969"/>
            <a:ext cx="17515009" cy="551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dirty="0">
                <a:solidFill>
                  <a:srgbClr val="000000"/>
                </a:solidFill>
                <a:latin typeface="Open Sans"/>
              </a:rPr>
              <a:t>"</a:t>
            </a:r>
            <a:r>
              <a:rPr lang="en-US" sz="3299" dirty="0" err="1">
                <a:solidFill>
                  <a:srgbClr val="000000"/>
                </a:solidFill>
                <a:latin typeface="Open Sans"/>
              </a:rPr>
              <a:t>Анализ</a:t>
            </a:r>
            <a:r>
              <a:rPr lang="en-US" sz="3299" dirty="0">
                <a:solidFill>
                  <a:srgbClr val="000000"/>
                </a:solidFill>
                <a:latin typeface="Open Sans"/>
              </a:rPr>
              <a:t> на </a:t>
            </a:r>
            <a:r>
              <a:rPr lang="en-US" sz="3299" dirty="0" err="1">
                <a:solidFill>
                  <a:srgbClr val="000000"/>
                </a:solidFill>
                <a:latin typeface="Open Sans"/>
              </a:rPr>
              <a:t>поведението</a:t>
            </a:r>
            <a:r>
              <a:rPr lang="en-US" sz="3299" dirty="0">
                <a:solidFill>
                  <a:srgbClr val="000000"/>
                </a:solidFill>
                <a:latin typeface="Open Sans"/>
              </a:rPr>
              <a:t> на </a:t>
            </a:r>
            <a:r>
              <a:rPr lang="en-US" sz="3299" dirty="0" err="1">
                <a:solidFill>
                  <a:srgbClr val="000000"/>
                </a:solidFill>
                <a:latin typeface="Open Sans"/>
              </a:rPr>
              <a:t>клиенти</a:t>
            </a:r>
            <a:r>
              <a:rPr lang="en-US" sz="3299" dirty="0">
                <a:solidFill>
                  <a:srgbClr val="000000"/>
                </a:solidFill>
                <a:latin typeface="Open Sans"/>
              </a:rPr>
              <a:t> и </a:t>
            </a:r>
            <a:r>
              <a:rPr lang="en-US" sz="3299" dirty="0" err="1">
                <a:solidFill>
                  <a:srgbClr val="000000"/>
                </a:solidFill>
                <a:latin typeface="Open Sans"/>
              </a:rPr>
              <a:t>сегментирането</a:t>
            </a:r>
            <a:r>
              <a:rPr lang="en-US" sz="32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Open Sans"/>
              </a:rPr>
              <a:t>им</a:t>
            </a:r>
            <a:r>
              <a:rPr lang="en-US" sz="32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Open Sans"/>
              </a:rPr>
              <a:t>чрез</a:t>
            </a:r>
            <a:r>
              <a:rPr lang="en-US" sz="3299" dirty="0">
                <a:solidFill>
                  <a:srgbClr val="000000"/>
                </a:solidFill>
                <a:latin typeface="Open Sans"/>
              </a:rPr>
              <a:t> Machine Learning"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23534" y="387701"/>
            <a:ext cx="12640932" cy="2070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679" dirty="0">
                <a:solidFill>
                  <a:srgbClr val="000000"/>
                </a:solidFill>
                <a:latin typeface="Open Sans"/>
              </a:rPr>
              <a:t>ТЕХНИЧЕСКИ УНИВЕРСИТЕТ - СОФИЯ</a:t>
            </a:r>
          </a:p>
          <a:p>
            <a:pPr algn="ctr">
              <a:lnSpc>
                <a:spcPts val="3750"/>
              </a:lnSpc>
            </a:pPr>
            <a:r>
              <a:rPr lang="en-US" sz="2679" dirty="0">
                <a:solidFill>
                  <a:srgbClr val="000000"/>
                </a:solidFill>
                <a:latin typeface="Open Sans"/>
              </a:rPr>
              <a:t>С Т О П А Н С К И  Ф А К У Л Т Е Т </a:t>
            </a:r>
          </a:p>
          <a:p>
            <a:pPr algn="ctr">
              <a:lnSpc>
                <a:spcPts val="3750"/>
              </a:lnSpc>
            </a:pPr>
            <a:r>
              <a:rPr lang="en-US" sz="2679" dirty="0" err="1">
                <a:solidFill>
                  <a:srgbClr val="000000"/>
                </a:solidFill>
                <a:latin typeface="Open Sans"/>
              </a:rPr>
              <a:t>Катедра</a:t>
            </a:r>
            <a:r>
              <a:rPr lang="en-US" sz="2679" dirty="0">
                <a:solidFill>
                  <a:srgbClr val="000000"/>
                </a:solidFill>
                <a:latin typeface="Open Sans"/>
              </a:rPr>
              <a:t> „</a:t>
            </a:r>
            <a:r>
              <a:rPr lang="en-US" sz="2679" dirty="0" err="1">
                <a:solidFill>
                  <a:srgbClr val="000000"/>
                </a:solidFill>
                <a:latin typeface="Open Sans"/>
              </a:rPr>
              <a:t>Мениджмънт</a:t>
            </a:r>
            <a:r>
              <a:rPr lang="en-US" sz="2679" dirty="0">
                <a:solidFill>
                  <a:srgbClr val="000000"/>
                </a:solidFill>
                <a:latin typeface="Open Sans"/>
              </a:rPr>
              <a:t> и </a:t>
            </a:r>
            <a:r>
              <a:rPr lang="en-US" sz="2679" dirty="0" err="1">
                <a:solidFill>
                  <a:srgbClr val="000000"/>
                </a:solidFill>
                <a:latin typeface="Open Sans"/>
              </a:rPr>
              <a:t>бизнес</a:t>
            </a:r>
            <a:r>
              <a:rPr lang="en-US" sz="267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679" dirty="0" err="1">
                <a:solidFill>
                  <a:srgbClr val="000000"/>
                </a:solidFill>
                <a:latin typeface="Open Sans"/>
              </a:rPr>
              <a:t>информационни</a:t>
            </a:r>
            <a:r>
              <a:rPr lang="en-US" sz="267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679" dirty="0" err="1">
                <a:solidFill>
                  <a:srgbClr val="000000"/>
                </a:solidFill>
                <a:latin typeface="Open Sans"/>
              </a:rPr>
              <a:t>системи</a:t>
            </a:r>
            <a:r>
              <a:rPr lang="en-US" sz="2679" dirty="0">
                <a:solidFill>
                  <a:srgbClr val="000000"/>
                </a:solidFill>
                <a:latin typeface="Open Sans"/>
              </a:rPr>
              <a:t>“</a:t>
            </a:r>
          </a:p>
          <a:p>
            <a:pPr algn="ctr">
              <a:lnSpc>
                <a:spcPts val="5290"/>
              </a:lnSpc>
              <a:spcBef>
                <a:spcPct val="0"/>
              </a:spcBef>
            </a:pPr>
            <a:endParaRPr lang="en-US" sz="267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07880" y="1872702"/>
            <a:ext cx="11401780" cy="172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Open Sans Bold"/>
              </a:rPr>
              <a:t>Дипломна</a:t>
            </a:r>
            <a:r>
              <a:rPr lang="en-US" sz="33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Open Sans Bold"/>
              </a:rPr>
              <a:t>работа</a:t>
            </a:r>
            <a:r>
              <a:rPr lang="en-US" sz="3300" dirty="0">
                <a:solidFill>
                  <a:srgbClr val="000000"/>
                </a:solidFill>
                <a:latin typeface="Open Sans Bold"/>
              </a:rPr>
              <a:t> </a:t>
            </a:r>
          </a:p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3300" dirty="0" err="1">
                <a:solidFill>
                  <a:srgbClr val="000000"/>
                </a:solidFill>
                <a:latin typeface="Open Sans Bold"/>
              </a:rPr>
              <a:t>за</a:t>
            </a:r>
            <a:r>
              <a:rPr lang="en-US" sz="33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Open Sans Bold"/>
              </a:rPr>
              <a:t>придобиване</a:t>
            </a:r>
            <a:r>
              <a:rPr lang="en-US" sz="3300" dirty="0">
                <a:solidFill>
                  <a:srgbClr val="000000"/>
                </a:solidFill>
                <a:latin typeface="Open Sans Bold"/>
              </a:rPr>
              <a:t> на </a:t>
            </a:r>
            <a:r>
              <a:rPr lang="en-US" sz="3300" dirty="0" err="1">
                <a:solidFill>
                  <a:srgbClr val="000000"/>
                </a:solidFill>
                <a:latin typeface="Open Sans Bold"/>
              </a:rPr>
              <a:t>образователно</a:t>
            </a:r>
            <a:r>
              <a:rPr lang="en-US" sz="3300" dirty="0">
                <a:solidFill>
                  <a:srgbClr val="000000"/>
                </a:solidFill>
                <a:latin typeface="Open Sans Bold"/>
              </a:rPr>
              <a:t> - </a:t>
            </a:r>
            <a:r>
              <a:rPr lang="en-US" sz="3300" dirty="0" err="1">
                <a:solidFill>
                  <a:srgbClr val="000000"/>
                </a:solidFill>
                <a:latin typeface="Open Sans Bold"/>
              </a:rPr>
              <a:t>квалификационна</a:t>
            </a:r>
            <a:r>
              <a:rPr lang="en-US" sz="33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Open Sans Bold"/>
              </a:rPr>
              <a:t>степен</a:t>
            </a:r>
            <a:r>
              <a:rPr lang="en-US" sz="3300" dirty="0">
                <a:solidFill>
                  <a:srgbClr val="000000"/>
                </a:solidFill>
                <a:latin typeface="Open Sans Bold"/>
              </a:rPr>
              <a:t> "</a:t>
            </a:r>
            <a:r>
              <a:rPr lang="en-US" sz="3300" dirty="0" err="1">
                <a:solidFill>
                  <a:srgbClr val="000000"/>
                </a:solidFill>
                <a:latin typeface="Open Sans Bold"/>
              </a:rPr>
              <a:t>бакалавър</a:t>
            </a:r>
            <a:r>
              <a:rPr lang="en-US" sz="3300" dirty="0">
                <a:solidFill>
                  <a:srgbClr val="000000"/>
                </a:solidFill>
                <a:latin typeface="Open Sans Bold"/>
              </a:rPr>
              <a:t>" на </a:t>
            </a:r>
            <a:r>
              <a:rPr lang="en-US" sz="3300" dirty="0" err="1">
                <a:solidFill>
                  <a:srgbClr val="000000"/>
                </a:solidFill>
                <a:latin typeface="Open Sans Bold"/>
              </a:rPr>
              <a:t>тема</a:t>
            </a:r>
            <a:endParaRPr lang="en-US" sz="3300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365227" y="4975581"/>
            <a:ext cx="7961702" cy="2740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2"/>
              </a:lnSpc>
            </a:pPr>
            <a:r>
              <a:rPr lang="en-US" sz="3109" dirty="0" err="1">
                <a:solidFill>
                  <a:srgbClr val="000000"/>
                </a:solidFill>
                <a:latin typeface="Open Sans"/>
              </a:rPr>
              <a:t>Дипломант</a:t>
            </a:r>
            <a:r>
              <a:rPr lang="en-US" sz="3109" dirty="0">
                <a:solidFill>
                  <a:srgbClr val="000000"/>
                </a:solidFill>
                <a:latin typeface="Open Sans"/>
              </a:rPr>
              <a:t>: Кристина Брайнова,</a:t>
            </a:r>
          </a:p>
          <a:p>
            <a:pPr algn="ctr">
              <a:lnSpc>
                <a:spcPts val="4352"/>
              </a:lnSpc>
            </a:pPr>
            <a:r>
              <a:rPr lang="en-US" sz="3109" dirty="0" err="1">
                <a:solidFill>
                  <a:srgbClr val="000000"/>
                </a:solidFill>
                <a:latin typeface="Open Sans"/>
              </a:rPr>
              <a:t>Специалност</a:t>
            </a:r>
            <a:r>
              <a:rPr lang="en-US" sz="3109" dirty="0">
                <a:solidFill>
                  <a:srgbClr val="000000"/>
                </a:solidFill>
                <a:latin typeface="Open Sans"/>
              </a:rPr>
              <a:t>: "</a:t>
            </a:r>
            <a:r>
              <a:rPr lang="en-US" sz="3109" dirty="0" err="1">
                <a:solidFill>
                  <a:srgbClr val="000000"/>
                </a:solidFill>
                <a:latin typeface="Open Sans"/>
              </a:rPr>
              <a:t>Мениджмънт</a:t>
            </a:r>
            <a:r>
              <a:rPr lang="en-US" sz="3109" dirty="0">
                <a:solidFill>
                  <a:srgbClr val="000000"/>
                </a:solidFill>
                <a:latin typeface="Open Sans"/>
              </a:rPr>
              <a:t> и </a:t>
            </a:r>
            <a:r>
              <a:rPr lang="en-US" sz="3109" dirty="0" err="1">
                <a:solidFill>
                  <a:srgbClr val="000000"/>
                </a:solidFill>
                <a:latin typeface="Open Sans"/>
              </a:rPr>
              <a:t>бизнес</a:t>
            </a:r>
            <a:r>
              <a:rPr lang="en-US" sz="310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109" dirty="0" err="1">
                <a:solidFill>
                  <a:srgbClr val="000000"/>
                </a:solidFill>
                <a:latin typeface="Open Sans"/>
              </a:rPr>
              <a:t>информационни</a:t>
            </a:r>
            <a:r>
              <a:rPr lang="en-US" sz="310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109" dirty="0" err="1">
                <a:solidFill>
                  <a:srgbClr val="000000"/>
                </a:solidFill>
                <a:latin typeface="Open Sans"/>
              </a:rPr>
              <a:t>системи</a:t>
            </a:r>
            <a:r>
              <a:rPr lang="en-US" sz="3109" dirty="0">
                <a:solidFill>
                  <a:srgbClr val="000000"/>
                </a:solidFill>
                <a:latin typeface="Open Sans"/>
              </a:rPr>
              <a:t>", </a:t>
            </a:r>
          </a:p>
          <a:p>
            <a:pPr algn="ctr">
              <a:lnSpc>
                <a:spcPts val="4352"/>
              </a:lnSpc>
            </a:pPr>
            <a:r>
              <a:rPr lang="en-US" sz="3109" dirty="0" err="1">
                <a:solidFill>
                  <a:srgbClr val="000000"/>
                </a:solidFill>
                <a:latin typeface="Open Sans"/>
              </a:rPr>
              <a:t>факултетен</a:t>
            </a:r>
            <a:r>
              <a:rPr lang="en-US" sz="310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109" dirty="0" err="1">
                <a:solidFill>
                  <a:srgbClr val="000000"/>
                </a:solidFill>
                <a:latin typeface="Open Sans"/>
              </a:rPr>
              <a:t>номер</a:t>
            </a:r>
            <a:r>
              <a:rPr lang="en-US" sz="3109" dirty="0">
                <a:solidFill>
                  <a:srgbClr val="000000"/>
                </a:solidFill>
                <a:latin typeface="Open Sans"/>
              </a:rPr>
              <a:t>: 291219012 </a:t>
            </a:r>
          </a:p>
          <a:p>
            <a:pPr algn="ctr">
              <a:lnSpc>
                <a:spcPts val="4352"/>
              </a:lnSpc>
            </a:pPr>
            <a:endParaRPr lang="en-US" sz="310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81475" y="7731989"/>
            <a:ext cx="7342789" cy="163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2"/>
              </a:lnSpc>
            </a:pPr>
            <a:r>
              <a:rPr lang="en-US" sz="3109">
                <a:solidFill>
                  <a:srgbClr val="000000"/>
                </a:solidFill>
                <a:latin typeface="Open Sans"/>
              </a:rPr>
              <a:t>Дипломен ръководител:</a:t>
            </a:r>
          </a:p>
          <a:p>
            <a:pPr algn="ctr">
              <a:lnSpc>
                <a:spcPts val="4352"/>
              </a:lnSpc>
            </a:pPr>
            <a:r>
              <a:rPr lang="en-US" sz="3109">
                <a:solidFill>
                  <a:srgbClr val="000000"/>
                </a:solidFill>
                <a:latin typeface="Open Sans"/>
              </a:rPr>
              <a:t>проф. д. ик. н. инж. К. Ангелов</a:t>
            </a:r>
          </a:p>
          <a:p>
            <a:pPr algn="ctr">
              <a:lnSpc>
                <a:spcPts val="4352"/>
              </a:lnSpc>
            </a:pPr>
            <a:endParaRPr lang="en-US" sz="3109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6727" y="195586"/>
            <a:ext cx="9104335" cy="5190120"/>
          </a:xfrm>
          <a:custGeom>
            <a:avLst/>
            <a:gdLst/>
            <a:ahLst/>
            <a:cxnLst/>
            <a:rect l="l" t="t" r="r" b="b"/>
            <a:pathLst>
              <a:path w="9104335" h="5190120">
                <a:moveTo>
                  <a:pt x="0" y="0"/>
                </a:moveTo>
                <a:lnTo>
                  <a:pt x="9104336" y="0"/>
                </a:lnTo>
                <a:lnTo>
                  <a:pt x="9104336" y="5190120"/>
                </a:lnTo>
                <a:lnTo>
                  <a:pt x="0" y="5190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72781" y="182122"/>
            <a:ext cx="6562502" cy="5193120"/>
          </a:xfrm>
          <a:custGeom>
            <a:avLst/>
            <a:gdLst/>
            <a:ahLst/>
            <a:cxnLst/>
            <a:rect l="l" t="t" r="r" b="b"/>
            <a:pathLst>
              <a:path w="6562502" h="5193120">
                <a:moveTo>
                  <a:pt x="0" y="0"/>
                </a:moveTo>
                <a:lnTo>
                  <a:pt x="6562502" y="0"/>
                </a:lnTo>
                <a:lnTo>
                  <a:pt x="6562502" y="5193120"/>
                </a:lnTo>
                <a:lnTo>
                  <a:pt x="0" y="5193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02459" y="5290230"/>
            <a:ext cx="5421024" cy="5248784"/>
          </a:xfrm>
          <a:custGeom>
            <a:avLst/>
            <a:gdLst/>
            <a:ahLst/>
            <a:cxnLst/>
            <a:rect l="l" t="t" r="r" b="b"/>
            <a:pathLst>
              <a:path w="5421024" h="5248784">
                <a:moveTo>
                  <a:pt x="0" y="0"/>
                </a:moveTo>
                <a:lnTo>
                  <a:pt x="5421024" y="0"/>
                </a:lnTo>
                <a:lnTo>
                  <a:pt x="5421024" y="5248784"/>
                </a:lnTo>
                <a:lnTo>
                  <a:pt x="0" y="5248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373306" y="5606282"/>
            <a:ext cx="6116328" cy="4587246"/>
          </a:xfrm>
          <a:custGeom>
            <a:avLst/>
            <a:gdLst/>
            <a:ahLst/>
            <a:cxnLst/>
            <a:rect l="l" t="t" r="r" b="b"/>
            <a:pathLst>
              <a:path w="6116328" h="4587246">
                <a:moveTo>
                  <a:pt x="0" y="0"/>
                </a:moveTo>
                <a:lnTo>
                  <a:pt x="6116329" y="0"/>
                </a:lnTo>
                <a:lnTo>
                  <a:pt x="6116329" y="4587247"/>
                </a:lnTo>
                <a:lnTo>
                  <a:pt x="0" y="45872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37229" y="5600563"/>
            <a:ext cx="5717160" cy="4591735"/>
          </a:xfrm>
          <a:custGeom>
            <a:avLst/>
            <a:gdLst/>
            <a:ahLst/>
            <a:cxnLst/>
            <a:rect l="l" t="t" r="r" b="b"/>
            <a:pathLst>
              <a:path w="5717160" h="4591735">
                <a:moveTo>
                  <a:pt x="0" y="0"/>
                </a:moveTo>
                <a:lnTo>
                  <a:pt x="5717160" y="0"/>
                </a:lnTo>
                <a:lnTo>
                  <a:pt x="5717160" y="4591735"/>
                </a:lnTo>
                <a:lnTo>
                  <a:pt x="0" y="45917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9103" y="677890"/>
            <a:ext cx="11230833" cy="8575144"/>
          </a:xfrm>
          <a:custGeom>
            <a:avLst/>
            <a:gdLst/>
            <a:ahLst/>
            <a:cxnLst/>
            <a:rect l="l" t="t" r="r" b="b"/>
            <a:pathLst>
              <a:path w="11230833" h="8575144">
                <a:moveTo>
                  <a:pt x="0" y="0"/>
                </a:moveTo>
                <a:lnTo>
                  <a:pt x="11230833" y="0"/>
                </a:lnTo>
                <a:lnTo>
                  <a:pt x="11230833" y="8575144"/>
                </a:lnTo>
                <a:lnTo>
                  <a:pt x="0" y="8575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24919" y="1408495"/>
            <a:ext cx="5725999" cy="5820310"/>
          </a:xfrm>
          <a:custGeom>
            <a:avLst/>
            <a:gdLst/>
            <a:ahLst/>
            <a:cxnLst/>
            <a:rect l="l" t="t" r="r" b="b"/>
            <a:pathLst>
              <a:path w="5725999" h="5820310">
                <a:moveTo>
                  <a:pt x="0" y="0"/>
                </a:moveTo>
                <a:lnTo>
                  <a:pt x="5725999" y="0"/>
                </a:lnTo>
                <a:lnTo>
                  <a:pt x="5725999" y="5820309"/>
                </a:lnTo>
                <a:lnTo>
                  <a:pt x="0" y="5820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57908" y="564396"/>
            <a:ext cx="12054402" cy="9485613"/>
          </a:xfrm>
          <a:custGeom>
            <a:avLst/>
            <a:gdLst/>
            <a:ahLst/>
            <a:cxnLst/>
            <a:rect l="l" t="t" r="r" b="b"/>
            <a:pathLst>
              <a:path w="12054402" h="9485613">
                <a:moveTo>
                  <a:pt x="0" y="0"/>
                </a:moveTo>
                <a:lnTo>
                  <a:pt x="12054402" y="0"/>
                </a:lnTo>
                <a:lnTo>
                  <a:pt x="12054402" y="9485613"/>
                </a:lnTo>
                <a:lnTo>
                  <a:pt x="0" y="9485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90840" y="1266059"/>
            <a:ext cx="7992693" cy="5620934"/>
          </a:xfrm>
          <a:custGeom>
            <a:avLst/>
            <a:gdLst/>
            <a:ahLst/>
            <a:cxnLst/>
            <a:rect l="l" t="t" r="r" b="b"/>
            <a:pathLst>
              <a:path w="7992693" h="5620934">
                <a:moveTo>
                  <a:pt x="0" y="0"/>
                </a:moveTo>
                <a:lnTo>
                  <a:pt x="7992693" y="0"/>
                </a:lnTo>
                <a:lnTo>
                  <a:pt x="7992693" y="5620934"/>
                </a:lnTo>
                <a:lnTo>
                  <a:pt x="0" y="5620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0800" y="1291883"/>
            <a:ext cx="8336385" cy="5555584"/>
          </a:xfrm>
          <a:custGeom>
            <a:avLst/>
            <a:gdLst/>
            <a:ahLst/>
            <a:cxnLst/>
            <a:rect l="l" t="t" r="r" b="b"/>
            <a:pathLst>
              <a:path w="8336385" h="5555584">
                <a:moveTo>
                  <a:pt x="0" y="0"/>
                </a:moveTo>
                <a:lnTo>
                  <a:pt x="8336385" y="0"/>
                </a:lnTo>
                <a:lnTo>
                  <a:pt x="8336385" y="5555584"/>
                </a:lnTo>
                <a:lnTo>
                  <a:pt x="0" y="555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12156" y="6674092"/>
            <a:ext cx="7555013" cy="3699820"/>
          </a:xfrm>
          <a:custGeom>
            <a:avLst/>
            <a:gdLst/>
            <a:ahLst/>
            <a:cxnLst/>
            <a:rect l="l" t="t" r="r" b="b"/>
            <a:pathLst>
              <a:path w="7555013" h="3699820">
                <a:moveTo>
                  <a:pt x="0" y="0"/>
                </a:moveTo>
                <a:lnTo>
                  <a:pt x="7555013" y="0"/>
                </a:lnTo>
                <a:lnTo>
                  <a:pt x="7555013" y="3699820"/>
                </a:lnTo>
                <a:lnTo>
                  <a:pt x="0" y="3699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98393" y="7961919"/>
            <a:ext cx="2256847" cy="1853436"/>
          </a:xfrm>
          <a:custGeom>
            <a:avLst/>
            <a:gdLst/>
            <a:ahLst/>
            <a:cxnLst/>
            <a:rect l="l" t="t" r="r" b="b"/>
            <a:pathLst>
              <a:path w="2256847" h="1853436">
                <a:moveTo>
                  <a:pt x="0" y="0"/>
                </a:moveTo>
                <a:lnTo>
                  <a:pt x="2256847" y="0"/>
                </a:lnTo>
                <a:lnTo>
                  <a:pt x="2256847" y="1853436"/>
                </a:lnTo>
                <a:lnTo>
                  <a:pt x="0" y="18534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533078" y="135263"/>
            <a:ext cx="522184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Open Sans Extra Bold"/>
              </a:rPr>
              <a:t>RFM Анализ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05366" y="1292975"/>
            <a:ext cx="10287000" cy="8505825"/>
          </a:xfrm>
          <a:custGeom>
            <a:avLst/>
            <a:gdLst/>
            <a:ahLst/>
            <a:cxnLst/>
            <a:rect l="l" t="t" r="r" b="b"/>
            <a:pathLst>
              <a:path w="10287000" h="8505825">
                <a:moveTo>
                  <a:pt x="0" y="0"/>
                </a:moveTo>
                <a:lnTo>
                  <a:pt x="10287000" y="0"/>
                </a:lnTo>
                <a:lnTo>
                  <a:pt x="10287000" y="8505825"/>
                </a:lnTo>
                <a:lnTo>
                  <a:pt x="0" y="8505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1568" y="1819444"/>
            <a:ext cx="3999578" cy="3999578"/>
          </a:xfrm>
          <a:custGeom>
            <a:avLst/>
            <a:gdLst/>
            <a:ahLst/>
            <a:cxnLst/>
            <a:rect l="l" t="t" r="r" b="b"/>
            <a:pathLst>
              <a:path w="3999578" h="3999578">
                <a:moveTo>
                  <a:pt x="0" y="0"/>
                </a:moveTo>
                <a:lnTo>
                  <a:pt x="3999578" y="0"/>
                </a:lnTo>
                <a:lnTo>
                  <a:pt x="3999578" y="3999578"/>
                </a:lnTo>
                <a:lnTo>
                  <a:pt x="0" y="3999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5849" y="6409572"/>
            <a:ext cx="3705297" cy="3705297"/>
          </a:xfrm>
          <a:custGeom>
            <a:avLst/>
            <a:gdLst/>
            <a:ahLst/>
            <a:cxnLst/>
            <a:rect l="l" t="t" r="r" b="b"/>
            <a:pathLst>
              <a:path w="3705297" h="3705297">
                <a:moveTo>
                  <a:pt x="0" y="0"/>
                </a:moveTo>
                <a:lnTo>
                  <a:pt x="3705297" y="0"/>
                </a:lnTo>
                <a:lnTo>
                  <a:pt x="3705297" y="3705297"/>
                </a:lnTo>
                <a:lnTo>
                  <a:pt x="0" y="3705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65975" y="135263"/>
            <a:ext cx="13156049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Open Sans Extra Bold"/>
              </a:rPr>
              <a:t>Модел на Машинно обучение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64403" y="216307"/>
            <a:ext cx="10002404" cy="5169404"/>
          </a:xfrm>
          <a:custGeom>
            <a:avLst/>
            <a:gdLst/>
            <a:ahLst/>
            <a:cxnLst/>
            <a:rect l="l" t="t" r="r" b="b"/>
            <a:pathLst>
              <a:path w="10002404" h="5169404">
                <a:moveTo>
                  <a:pt x="0" y="0"/>
                </a:moveTo>
                <a:lnTo>
                  <a:pt x="10002404" y="0"/>
                </a:lnTo>
                <a:lnTo>
                  <a:pt x="10002404" y="5169404"/>
                </a:lnTo>
                <a:lnTo>
                  <a:pt x="0" y="5169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62172" y="5264334"/>
            <a:ext cx="10017102" cy="5093538"/>
          </a:xfrm>
          <a:custGeom>
            <a:avLst/>
            <a:gdLst/>
            <a:ahLst/>
            <a:cxnLst/>
            <a:rect l="l" t="t" r="r" b="b"/>
            <a:pathLst>
              <a:path w="10017102" h="5093538">
                <a:moveTo>
                  <a:pt x="0" y="0"/>
                </a:moveTo>
                <a:lnTo>
                  <a:pt x="10017102" y="0"/>
                </a:lnTo>
                <a:lnTo>
                  <a:pt x="10017102" y="5093538"/>
                </a:lnTo>
                <a:lnTo>
                  <a:pt x="0" y="5093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75572" y="190462"/>
            <a:ext cx="9245292" cy="4748321"/>
          </a:xfrm>
          <a:custGeom>
            <a:avLst/>
            <a:gdLst/>
            <a:ahLst/>
            <a:cxnLst/>
            <a:rect l="l" t="t" r="r" b="b"/>
            <a:pathLst>
              <a:path w="9245292" h="4748321">
                <a:moveTo>
                  <a:pt x="0" y="0"/>
                </a:moveTo>
                <a:lnTo>
                  <a:pt x="9245292" y="0"/>
                </a:lnTo>
                <a:lnTo>
                  <a:pt x="9245292" y="4748320"/>
                </a:lnTo>
                <a:lnTo>
                  <a:pt x="0" y="474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79933" y="5249801"/>
            <a:ext cx="9550561" cy="5031489"/>
          </a:xfrm>
          <a:custGeom>
            <a:avLst/>
            <a:gdLst/>
            <a:ahLst/>
            <a:cxnLst/>
            <a:rect l="l" t="t" r="r" b="b"/>
            <a:pathLst>
              <a:path w="9550561" h="5031489">
                <a:moveTo>
                  <a:pt x="0" y="0"/>
                </a:moveTo>
                <a:lnTo>
                  <a:pt x="9550561" y="0"/>
                </a:lnTo>
                <a:lnTo>
                  <a:pt x="9550561" y="5031489"/>
                </a:lnTo>
                <a:lnTo>
                  <a:pt x="0" y="5031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878850" y="131449"/>
            <a:ext cx="9578604" cy="5048847"/>
          </a:xfrm>
          <a:custGeom>
            <a:avLst/>
            <a:gdLst/>
            <a:ahLst/>
            <a:cxnLst/>
            <a:rect l="l" t="t" r="r" b="b"/>
            <a:pathLst>
              <a:path w="9578604" h="5048847">
                <a:moveTo>
                  <a:pt x="0" y="0"/>
                </a:moveTo>
                <a:lnTo>
                  <a:pt x="9578604" y="0"/>
                </a:lnTo>
                <a:lnTo>
                  <a:pt x="9578604" y="5048848"/>
                </a:lnTo>
                <a:lnTo>
                  <a:pt x="0" y="5048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988" y="1675232"/>
            <a:ext cx="11561684" cy="6136690"/>
          </a:xfrm>
          <a:custGeom>
            <a:avLst/>
            <a:gdLst/>
            <a:ahLst/>
            <a:cxnLst/>
            <a:rect l="l" t="t" r="r" b="b"/>
            <a:pathLst>
              <a:path w="11561684" h="6136690">
                <a:moveTo>
                  <a:pt x="0" y="0"/>
                </a:moveTo>
                <a:lnTo>
                  <a:pt x="11561684" y="0"/>
                </a:lnTo>
                <a:lnTo>
                  <a:pt x="11561684" y="6136690"/>
                </a:lnTo>
                <a:lnTo>
                  <a:pt x="0" y="6136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39136" y="1714174"/>
            <a:ext cx="6325092" cy="5834555"/>
          </a:xfrm>
          <a:custGeom>
            <a:avLst/>
            <a:gdLst/>
            <a:ahLst/>
            <a:cxnLst/>
            <a:rect l="l" t="t" r="r" b="b"/>
            <a:pathLst>
              <a:path w="6325092" h="5834555">
                <a:moveTo>
                  <a:pt x="0" y="0"/>
                </a:moveTo>
                <a:lnTo>
                  <a:pt x="6325093" y="0"/>
                </a:lnTo>
                <a:lnTo>
                  <a:pt x="6325093" y="5834555"/>
                </a:lnTo>
                <a:lnTo>
                  <a:pt x="0" y="58345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74" r="-2874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15709" y="246732"/>
            <a:ext cx="6377528" cy="5138675"/>
          </a:xfrm>
          <a:custGeom>
            <a:avLst/>
            <a:gdLst/>
            <a:ahLst/>
            <a:cxnLst/>
            <a:rect l="l" t="t" r="r" b="b"/>
            <a:pathLst>
              <a:path w="6377528" h="5138675">
                <a:moveTo>
                  <a:pt x="0" y="0"/>
                </a:moveTo>
                <a:lnTo>
                  <a:pt x="6377528" y="0"/>
                </a:lnTo>
                <a:lnTo>
                  <a:pt x="6377528" y="5138674"/>
                </a:lnTo>
                <a:lnTo>
                  <a:pt x="0" y="5138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34717" y="246732"/>
            <a:ext cx="6245579" cy="5131344"/>
          </a:xfrm>
          <a:custGeom>
            <a:avLst/>
            <a:gdLst/>
            <a:ahLst/>
            <a:cxnLst/>
            <a:rect l="l" t="t" r="r" b="b"/>
            <a:pathLst>
              <a:path w="6245579" h="5131344">
                <a:moveTo>
                  <a:pt x="0" y="0"/>
                </a:moveTo>
                <a:lnTo>
                  <a:pt x="6245579" y="0"/>
                </a:lnTo>
                <a:lnTo>
                  <a:pt x="6245579" y="5131344"/>
                </a:lnTo>
                <a:lnTo>
                  <a:pt x="0" y="513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30510" y="5318792"/>
            <a:ext cx="5796298" cy="4809694"/>
          </a:xfrm>
          <a:custGeom>
            <a:avLst/>
            <a:gdLst/>
            <a:ahLst/>
            <a:cxnLst/>
            <a:rect l="l" t="t" r="r" b="b"/>
            <a:pathLst>
              <a:path w="5796298" h="4809694">
                <a:moveTo>
                  <a:pt x="0" y="0"/>
                </a:moveTo>
                <a:lnTo>
                  <a:pt x="5796298" y="0"/>
                </a:lnTo>
                <a:lnTo>
                  <a:pt x="5796298" y="4809693"/>
                </a:lnTo>
                <a:lnTo>
                  <a:pt x="0" y="4809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64532" y="2409640"/>
            <a:ext cx="6125075" cy="6169948"/>
          </a:xfrm>
          <a:custGeom>
            <a:avLst/>
            <a:gdLst/>
            <a:ahLst/>
            <a:cxnLst/>
            <a:rect l="l" t="t" r="r" b="b"/>
            <a:pathLst>
              <a:path w="6125075" h="6169948">
                <a:moveTo>
                  <a:pt x="0" y="0"/>
                </a:moveTo>
                <a:lnTo>
                  <a:pt x="6125075" y="0"/>
                </a:lnTo>
                <a:lnTo>
                  <a:pt x="6125075" y="6169948"/>
                </a:lnTo>
                <a:lnTo>
                  <a:pt x="0" y="6169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20957" y="3962400"/>
            <a:ext cx="6631311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7699">
                <a:solidFill>
                  <a:srgbClr val="2E2E2E"/>
                </a:solidFill>
                <a:latin typeface="Brusher Cyrillic"/>
              </a:rPr>
              <a:t>Благодаря за вниманието!</a:t>
            </a:r>
          </a:p>
        </p:txBody>
      </p:sp>
      <p:sp>
        <p:nvSpPr>
          <p:cNvPr id="4" name="Freeform 4"/>
          <p:cNvSpPr/>
          <p:nvPr/>
        </p:nvSpPr>
        <p:spPr>
          <a:xfrm>
            <a:off x="333178" y="3057909"/>
            <a:ext cx="5248461" cy="5776703"/>
          </a:xfrm>
          <a:custGeom>
            <a:avLst/>
            <a:gdLst/>
            <a:ahLst/>
            <a:cxnLst/>
            <a:rect l="l" t="t" r="r" b="b"/>
            <a:pathLst>
              <a:path w="5248461" h="5776703">
                <a:moveTo>
                  <a:pt x="0" y="0"/>
                </a:moveTo>
                <a:lnTo>
                  <a:pt x="5248461" y="0"/>
                </a:lnTo>
                <a:lnTo>
                  <a:pt x="5248461" y="5776703"/>
                </a:lnTo>
                <a:lnTo>
                  <a:pt x="0" y="5776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91366" y="2660912"/>
            <a:ext cx="7889042" cy="1102650"/>
            <a:chOff x="0" y="0"/>
            <a:chExt cx="3439540" cy="4807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9540" cy="480744"/>
            </a:xfrm>
            <a:custGeom>
              <a:avLst/>
              <a:gdLst/>
              <a:ahLst/>
              <a:cxnLst/>
              <a:rect l="l" t="t" r="r" b="b"/>
              <a:pathLst>
                <a:path w="3439540" h="480744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0097B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40041" y="2660912"/>
            <a:ext cx="1102650" cy="11026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C6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591366" y="4238359"/>
            <a:ext cx="7889042" cy="1102650"/>
            <a:chOff x="0" y="0"/>
            <a:chExt cx="3439540" cy="48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9540" cy="480744"/>
            </a:xfrm>
            <a:custGeom>
              <a:avLst/>
              <a:gdLst/>
              <a:ahLst/>
              <a:cxnLst/>
              <a:rect l="l" t="t" r="r" b="b"/>
              <a:pathLst>
                <a:path w="3439540" h="480744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0097B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040041" y="4238359"/>
            <a:ext cx="1102650" cy="11026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C6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591366" y="5721082"/>
            <a:ext cx="7889042" cy="1102650"/>
            <a:chOff x="0" y="0"/>
            <a:chExt cx="3439540" cy="4807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39540" cy="480744"/>
            </a:xfrm>
            <a:custGeom>
              <a:avLst/>
              <a:gdLst/>
              <a:ahLst/>
              <a:cxnLst/>
              <a:rect l="l" t="t" r="r" b="b"/>
              <a:pathLst>
                <a:path w="3439540" h="480744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0097B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040041" y="5721082"/>
            <a:ext cx="1102650" cy="110265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C6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591366" y="7298529"/>
            <a:ext cx="7889042" cy="1102650"/>
            <a:chOff x="0" y="0"/>
            <a:chExt cx="3439540" cy="4807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439540" cy="480744"/>
            </a:xfrm>
            <a:custGeom>
              <a:avLst/>
              <a:gdLst/>
              <a:ahLst/>
              <a:cxnLst/>
              <a:rect l="l" t="t" r="r" b="b"/>
              <a:pathLst>
                <a:path w="3439540" h="480744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0097B2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040041" y="7298529"/>
            <a:ext cx="1102650" cy="110265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C66"/>
            </a:solidFill>
          </p:spPr>
        </p:sp>
      </p:grpSp>
      <p:sp>
        <p:nvSpPr>
          <p:cNvPr id="18" name="Freeform 18"/>
          <p:cNvSpPr/>
          <p:nvPr/>
        </p:nvSpPr>
        <p:spPr>
          <a:xfrm flipH="1">
            <a:off x="1130281" y="3153008"/>
            <a:ext cx="8013719" cy="4516823"/>
          </a:xfrm>
          <a:custGeom>
            <a:avLst/>
            <a:gdLst/>
            <a:ahLst/>
            <a:cxnLst/>
            <a:rect l="l" t="t" r="r" b="b"/>
            <a:pathLst>
              <a:path w="8013719" h="4516823">
                <a:moveTo>
                  <a:pt x="8013719" y="0"/>
                </a:moveTo>
                <a:lnTo>
                  <a:pt x="0" y="0"/>
                </a:lnTo>
                <a:lnTo>
                  <a:pt x="0" y="4516824"/>
                </a:lnTo>
                <a:lnTo>
                  <a:pt x="8013719" y="4516824"/>
                </a:lnTo>
                <a:lnTo>
                  <a:pt x="80137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591366" y="701937"/>
            <a:ext cx="7038698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FFFFFF"/>
                </a:solidFill>
                <a:latin typeface="Open Sans"/>
              </a:rPr>
              <a:t>СЪДЪРЖАНИЕ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97622" y="2981732"/>
            <a:ext cx="5291418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9"/>
              </a:lnSpc>
            </a:pPr>
            <a:r>
              <a:rPr lang="en-US" sz="2699">
                <a:solidFill>
                  <a:srgbClr val="FFFFFF"/>
                </a:solidFill>
                <a:latin typeface="Montserrat"/>
              </a:rPr>
              <a:t>Изследователски въпрос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40041" y="2931250"/>
            <a:ext cx="11026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Bold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597622" y="4559179"/>
            <a:ext cx="5291418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9"/>
              </a:lnSpc>
            </a:pPr>
            <a:r>
              <a:rPr lang="en-US" sz="2699">
                <a:solidFill>
                  <a:srgbClr val="FFFFFF"/>
                </a:solidFill>
                <a:latin typeface="Montserrat"/>
              </a:rPr>
              <a:t>Методология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40041" y="4508697"/>
            <a:ext cx="11026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597622" y="5822827"/>
            <a:ext cx="6212647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9"/>
              </a:lnSpc>
            </a:pPr>
            <a:r>
              <a:rPr lang="en-US" sz="2699">
                <a:solidFill>
                  <a:srgbClr val="FFFFFF"/>
                </a:solidFill>
                <a:latin typeface="Montserrat"/>
              </a:rPr>
              <a:t>Резултати от Проучвателен анализ на данни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40041" y="5991419"/>
            <a:ext cx="11026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Bold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597622" y="7619349"/>
            <a:ext cx="6032442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9"/>
              </a:lnSpc>
            </a:pPr>
            <a:r>
              <a:rPr lang="en-US" sz="2699">
                <a:solidFill>
                  <a:srgbClr val="FFFFFF"/>
                </a:solidFill>
                <a:latin typeface="Montserrat"/>
              </a:rPr>
              <a:t>Модел на Машинно обучение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40041" y="7568867"/>
            <a:ext cx="11026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Bold"/>
              </a:rPr>
              <a:t>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43150" y="5906806"/>
            <a:ext cx="4183253" cy="4114800"/>
          </a:xfrm>
          <a:custGeom>
            <a:avLst/>
            <a:gdLst/>
            <a:ahLst/>
            <a:cxnLst/>
            <a:rect l="l" t="t" r="r" b="b"/>
            <a:pathLst>
              <a:path w="4183253" h="4114800">
                <a:moveTo>
                  <a:pt x="0" y="0"/>
                </a:moveTo>
                <a:lnTo>
                  <a:pt x="4183253" y="0"/>
                </a:lnTo>
                <a:lnTo>
                  <a:pt x="4183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8102" y="5753268"/>
            <a:ext cx="5401289" cy="4114800"/>
          </a:xfrm>
          <a:custGeom>
            <a:avLst/>
            <a:gdLst/>
            <a:ahLst/>
            <a:cxnLst/>
            <a:rect l="l" t="t" r="r" b="b"/>
            <a:pathLst>
              <a:path w="5401289" h="4114800">
                <a:moveTo>
                  <a:pt x="0" y="0"/>
                </a:moveTo>
                <a:lnTo>
                  <a:pt x="5401289" y="0"/>
                </a:lnTo>
                <a:lnTo>
                  <a:pt x="5401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27707" y="1856776"/>
            <a:ext cx="16472759" cy="346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Montserrat"/>
              </a:rPr>
              <a:t>Дали поведението на клиентите се основава на демографски фактори и история на покупките, как тази информация може да се използва за подобряване на насочването към клиентите и маркетинговите стратегии и как може ефективно да се приложи сегментирането, базирано на клъстери, за да се разберат различните клиентски сегменти?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02518" y="813478"/>
            <a:ext cx="9341248" cy="592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4966">
                <a:solidFill>
                  <a:srgbClr val="000000"/>
                </a:solidFill>
                <a:latin typeface="Montserrat Extra-Bold"/>
              </a:rPr>
              <a:t>Изследователски въпрос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9498" y="4024694"/>
            <a:ext cx="3423878" cy="3423878"/>
          </a:xfrm>
          <a:custGeom>
            <a:avLst/>
            <a:gdLst/>
            <a:ahLst/>
            <a:cxnLst/>
            <a:rect l="l" t="t" r="r" b="b"/>
            <a:pathLst>
              <a:path w="3423878" h="3423878">
                <a:moveTo>
                  <a:pt x="0" y="0"/>
                </a:moveTo>
                <a:lnTo>
                  <a:pt x="3423878" y="0"/>
                </a:lnTo>
                <a:lnTo>
                  <a:pt x="3423878" y="3423878"/>
                </a:lnTo>
                <a:lnTo>
                  <a:pt x="0" y="3423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10319" y="3679233"/>
            <a:ext cx="4412654" cy="4114800"/>
          </a:xfrm>
          <a:custGeom>
            <a:avLst/>
            <a:gdLst/>
            <a:ahLst/>
            <a:cxnLst/>
            <a:rect l="l" t="t" r="r" b="b"/>
            <a:pathLst>
              <a:path w="4412654" h="4114800">
                <a:moveTo>
                  <a:pt x="0" y="0"/>
                </a:moveTo>
                <a:lnTo>
                  <a:pt x="4412654" y="0"/>
                </a:lnTo>
                <a:lnTo>
                  <a:pt x="44126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473376" y="813478"/>
            <a:ext cx="9341248" cy="114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4966">
                <a:solidFill>
                  <a:srgbClr val="000000"/>
                </a:solidFill>
                <a:latin typeface="Montserrat Extra-Bold"/>
              </a:rPr>
              <a:t>Методология на дипломната работа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76871" y="2855634"/>
            <a:ext cx="453425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Събиране на данни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17375" y="3840502"/>
            <a:ext cx="505325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Почистване на данни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58856" y="4820942"/>
            <a:ext cx="577028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Проучвателен анализ на данни (EDA)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58856" y="6401457"/>
            <a:ext cx="577028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RFM Анализ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58856" y="7381897"/>
            <a:ext cx="577028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Клъстеризиране чрез машинно обучение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62824" y="2593878"/>
            <a:ext cx="2762352" cy="2769738"/>
          </a:xfrm>
          <a:custGeom>
            <a:avLst/>
            <a:gdLst/>
            <a:ahLst/>
            <a:cxnLst/>
            <a:rect l="l" t="t" r="r" b="b"/>
            <a:pathLst>
              <a:path w="2762352" h="2769738">
                <a:moveTo>
                  <a:pt x="0" y="0"/>
                </a:moveTo>
                <a:lnTo>
                  <a:pt x="2762352" y="0"/>
                </a:lnTo>
                <a:lnTo>
                  <a:pt x="2762352" y="2769737"/>
                </a:lnTo>
                <a:lnTo>
                  <a:pt x="0" y="27697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73376" y="161925"/>
            <a:ext cx="9341248" cy="592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4966">
                <a:solidFill>
                  <a:srgbClr val="000000"/>
                </a:solidFill>
                <a:latin typeface="Montserrat Extra-Bold"/>
              </a:rPr>
              <a:t>Използвани данни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364641" y="687618"/>
            <a:ext cx="5099376" cy="709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4848" lvl="1" indent="-397424" algn="ctr">
              <a:lnSpc>
                <a:spcPts val="5154"/>
              </a:lnSpc>
              <a:buFont typeface="Arial"/>
              <a:buChar char="•"/>
            </a:pPr>
            <a:r>
              <a:rPr lang="en-US" sz="3681">
                <a:solidFill>
                  <a:srgbClr val="000000"/>
                </a:solidFill>
                <a:latin typeface="Open Sans Extra Bold"/>
              </a:rPr>
              <a:t>Клиенти</a:t>
            </a:r>
          </a:p>
          <a:p>
            <a:pPr algn="ctr">
              <a:lnSpc>
                <a:spcPts val="5154"/>
              </a:lnSpc>
            </a:pPr>
            <a:r>
              <a:rPr lang="en-US" sz="3681">
                <a:solidFill>
                  <a:srgbClr val="000000"/>
                </a:solidFill>
                <a:latin typeface="Open Sans Extra Bold"/>
              </a:rPr>
              <a:t>   ID;</a:t>
            </a:r>
          </a:p>
          <a:p>
            <a:pPr algn="ctr">
              <a:lnSpc>
                <a:spcPts val="5154"/>
              </a:lnSpc>
            </a:pPr>
            <a:r>
              <a:rPr lang="en-US" sz="3681">
                <a:solidFill>
                  <a:srgbClr val="000000"/>
                </a:solidFill>
                <a:latin typeface="Open Sans Extra Bold"/>
              </a:rPr>
              <a:t>       Year_Birth;</a:t>
            </a:r>
          </a:p>
          <a:p>
            <a:pPr algn="ctr">
              <a:lnSpc>
                <a:spcPts val="5154"/>
              </a:lnSpc>
            </a:pPr>
            <a:r>
              <a:rPr lang="en-US" sz="3681">
                <a:solidFill>
                  <a:srgbClr val="000000"/>
                </a:solidFill>
                <a:latin typeface="Open Sans Extra Bold"/>
              </a:rPr>
              <a:t>       Education;</a:t>
            </a:r>
          </a:p>
          <a:p>
            <a:pPr algn="ctr">
              <a:lnSpc>
                <a:spcPts val="5154"/>
              </a:lnSpc>
            </a:pPr>
            <a:r>
              <a:rPr lang="en-US" sz="3681">
                <a:solidFill>
                  <a:srgbClr val="000000"/>
                </a:solidFill>
                <a:latin typeface="Open Sans Extra Bold"/>
              </a:rPr>
              <a:t>         Marital_Status;</a:t>
            </a:r>
          </a:p>
          <a:p>
            <a:pPr algn="ctr">
              <a:lnSpc>
                <a:spcPts val="5154"/>
              </a:lnSpc>
            </a:pPr>
            <a:r>
              <a:rPr lang="en-US" sz="3681">
                <a:solidFill>
                  <a:srgbClr val="000000"/>
                </a:solidFill>
                <a:latin typeface="Open Sans Extra Bold"/>
              </a:rPr>
              <a:t>      Income;</a:t>
            </a:r>
          </a:p>
          <a:p>
            <a:pPr algn="ctr">
              <a:lnSpc>
                <a:spcPts val="5154"/>
              </a:lnSpc>
            </a:pPr>
            <a:r>
              <a:rPr lang="en-US" sz="3681">
                <a:solidFill>
                  <a:srgbClr val="000000"/>
                </a:solidFill>
                <a:latin typeface="Open Sans Extra Bold"/>
              </a:rPr>
              <a:t>      Kidhome;</a:t>
            </a:r>
          </a:p>
          <a:p>
            <a:pPr algn="ctr">
              <a:lnSpc>
                <a:spcPts val="5154"/>
              </a:lnSpc>
            </a:pPr>
            <a:r>
              <a:rPr lang="en-US" sz="3681">
                <a:solidFill>
                  <a:srgbClr val="000000"/>
                </a:solidFill>
                <a:latin typeface="Open Sans Extra Bold"/>
              </a:rPr>
              <a:t>       Teenhome;</a:t>
            </a:r>
          </a:p>
          <a:p>
            <a:pPr algn="ctr">
              <a:lnSpc>
                <a:spcPts val="5154"/>
              </a:lnSpc>
            </a:pPr>
            <a:r>
              <a:rPr lang="en-US" sz="3681">
                <a:solidFill>
                  <a:srgbClr val="000000"/>
                </a:solidFill>
                <a:latin typeface="Open Sans Extra Bold"/>
              </a:rPr>
              <a:t>       Dt_customer;</a:t>
            </a:r>
          </a:p>
          <a:p>
            <a:pPr algn="ctr">
              <a:lnSpc>
                <a:spcPts val="5154"/>
              </a:lnSpc>
            </a:pPr>
            <a:r>
              <a:rPr lang="en-US" sz="3681">
                <a:solidFill>
                  <a:srgbClr val="000000"/>
                </a:solidFill>
                <a:latin typeface="Open Sans Extra Bold"/>
              </a:rPr>
              <a:t>     Recency;</a:t>
            </a:r>
          </a:p>
          <a:p>
            <a:pPr algn="ctr">
              <a:lnSpc>
                <a:spcPts val="5154"/>
              </a:lnSpc>
            </a:pPr>
            <a:r>
              <a:rPr lang="en-US" sz="3681">
                <a:solidFill>
                  <a:srgbClr val="000000"/>
                </a:solidFill>
                <a:latin typeface="Open Sans Extra Bold"/>
              </a:rPr>
              <a:t>      Complain.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290799" y="5844540"/>
            <a:ext cx="5727640" cy="444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ctr">
              <a:lnSpc>
                <a:spcPts val="5039"/>
              </a:lnSpc>
              <a:buFont typeface="Arial"/>
              <a:buChar char="•"/>
            </a:pPr>
            <a:r>
              <a:rPr lang="en-US" sz="3599" dirty="0" err="1">
                <a:solidFill>
                  <a:srgbClr val="000000"/>
                </a:solidFill>
                <a:latin typeface="Open Sans Extra Bold"/>
              </a:rPr>
              <a:t>Продукти</a:t>
            </a:r>
            <a:endParaRPr lang="en-US" sz="3599" dirty="0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     </a:t>
            </a:r>
            <a:r>
              <a:rPr lang="en-US" sz="3599" dirty="0" err="1">
                <a:solidFill>
                  <a:srgbClr val="000000"/>
                </a:solidFill>
                <a:latin typeface="Open Sans Extra Bold"/>
              </a:rPr>
              <a:t>MntWines</a:t>
            </a: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;</a:t>
            </a: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    </a:t>
            </a:r>
            <a:r>
              <a:rPr lang="bg-BG" sz="35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Open Sans Extra Bold"/>
              </a:rPr>
              <a:t>MntFruits</a:t>
            </a: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;</a:t>
            </a: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     </a:t>
            </a:r>
            <a:r>
              <a:rPr lang="en-US" sz="3599" dirty="0" err="1">
                <a:solidFill>
                  <a:srgbClr val="000000"/>
                </a:solidFill>
                <a:latin typeface="Open Sans Extra Bold"/>
              </a:rPr>
              <a:t>MntMeatProducts</a:t>
            </a: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;</a:t>
            </a: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   </a:t>
            </a:r>
            <a:r>
              <a:rPr lang="en-US" sz="3599" dirty="0" err="1">
                <a:solidFill>
                  <a:srgbClr val="000000"/>
                </a:solidFill>
                <a:latin typeface="Open Sans Extra Bold"/>
              </a:rPr>
              <a:t>MntFishProducts</a:t>
            </a: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;</a:t>
            </a: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   </a:t>
            </a:r>
            <a:r>
              <a:rPr lang="en-US" sz="3599" dirty="0" err="1">
                <a:solidFill>
                  <a:srgbClr val="000000"/>
                </a:solidFill>
                <a:latin typeface="Open Sans Extra Bold"/>
              </a:rPr>
              <a:t>MntSweetProducts</a:t>
            </a: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;</a:t>
            </a: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     </a:t>
            </a:r>
            <a:r>
              <a:rPr lang="en-US" sz="3599" dirty="0" err="1">
                <a:solidFill>
                  <a:srgbClr val="000000"/>
                </a:solidFill>
                <a:latin typeface="Open Sans Extra Bold"/>
              </a:rPr>
              <a:t>MntGoldProds</a:t>
            </a: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90799" y="687618"/>
            <a:ext cx="6104127" cy="571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ctr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Open Sans Extra Bold"/>
              </a:rPr>
              <a:t>Промоция</a:t>
            </a: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Open Sans Extra Bold"/>
              </a:rPr>
              <a:t>NumDealsPurchases;</a:t>
            </a: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Open Sans Extra Bold"/>
              </a:rPr>
              <a:t>AcceptedCmp1;</a:t>
            </a: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Open Sans Extra Bold"/>
              </a:rPr>
              <a:t>AcceptedCmp2;</a:t>
            </a: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Open Sans Extra Bold"/>
              </a:rPr>
              <a:t>AcceptedCmp3;</a:t>
            </a: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Open Sans Extra Bold"/>
              </a:rPr>
              <a:t>AcceptedCmp4;</a:t>
            </a: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Open Sans Extra Bold"/>
              </a:rPr>
              <a:t>AcceptedCmp5;</a:t>
            </a: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Open Sans Extra Bold"/>
              </a:rPr>
              <a:t>Response.</a:t>
            </a:r>
          </a:p>
          <a:p>
            <a:pPr algn="ctr">
              <a:lnSpc>
                <a:spcPts val="5039"/>
              </a:lnSpc>
            </a:pPr>
            <a:endParaRPr lang="en-US" sz="3599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43740" y="6339754"/>
            <a:ext cx="6974618" cy="316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ctr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Open Sans Extra Bold"/>
              </a:rPr>
              <a:t>Място </a:t>
            </a: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Open Sans Extra Bold"/>
              </a:rPr>
              <a:t>          NumWebPurchases;</a:t>
            </a: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Open Sans Extra Bold"/>
              </a:rPr>
              <a:t>          NumCatalogPurchases;</a:t>
            </a: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Open Sans Extra Bold"/>
              </a:rPr>
              <a:t>       NumStorePurchases;</a:t>
            </a: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Open Sans Extra Bold"/>
              </a:rPr>
              <a:t>        NumWebVisitsMonth.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489865" y="237022"/>
            <a:ext cx="2187797" cy="2187788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471" r="-25471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028700" y="237022"/>
            <a:ext cx="2375201" cy="2375201"/>
          </a:xfrm>
          <a:custGeom>
            <a:avLst/>
            <a:gdLst/>
            <a:ahLst/>
            <a:cxnLst/>
            <a:rect l="l" t="t" r="r" b="b"/>
            <a:pathLst>
              <a:path w="2375201" h="2375201">
                <a:moveTo>
                  <a:pt x="0" y="0"/>
                </a:moveTo>
                <a:lnTo>
                  <a:pt x="2375201" y="0"/>
                </a:lnTo>
                <a:lnTo>
                  <a:pt x="2375201" y="2375201"/>
                </a:lnTo>
                <a:lnTo>
                  <a:pt x="0" y="23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780453" y="161925"/>
            <a:ext cx="9341248" cy="592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4966">
                <a:solidFill>
                  <a:srgbClr val="000000"/>
                </a:solidFill>
                <a:latin typeface="Montserrat Extra-Bold"/>
              </a:rPr>
              <a:t>Резултати от EDA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71988" y="933450"/>
            <a:ext cx="828472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Почистване на данните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A1DE58-1E6D-3007-56C9-29691314C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016226"/>
            <a:ext cx="4554633" cy="66230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68741E-7050-9669-CF98-352EACACA2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988" y="3016226"/>
            <a:ext cx="12532394" cy="67056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8549" y="1868768"/>
            <a:ext cx="4533825" cy="7009116"/>
          </a:xfrm>
          <a:custGeom>
            <a:avLst/>
            <a:gdLst/>
            <a:ahLst/>
            <a:cxnLst/>
            <a:rect l="l" t="t" r="r" b="b"/>
            <a:pathLst>
              <a:path w="4533825" h="7009116">
                <a:moveTo>
                  <a:pt x="0" y="0"/>
                </a:moveTo>
                <a:lnTo>
                  <a:pt x="4533825" y="0"/>
                </a:lnTo>
                <a:lnTo>
                  <a:pt x="4533825" y="7009116"/>
                </a:lnTo>
                <a:lnTo>
                  <a:pt x="0" y="7009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50508" y="1874748"/>
            <a:ext cx="5682225" cy="7015090"/>
          </a:xfrm>
          <a:custGeom>
            <a:avLst/>
            <a:gdLst/>
            <a:ahLst/>
            <a:cxnLst/>
            <a:rect l="l" t="t" r="r" b="b"/>
            <a:pathLst>
              <a:path w="5682225" h="7015090">
                <a:moveTo>
                  <a:pt x="0" y="0"/>
                </a:moveTo>
                <a:lnTo>
                  <a:pt x="5682225" y="0"/>
                </a:lnTo>
                <a:lnTo>
                  <a:pt x="5682225" y="7015090"/>
                </a:lnTo>
                <a:lnTo>
                  <a:pt x="0" y="7015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68" b="-136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83603" y="2747139"/>
            <a:ext cx="6376405" cy="4792723"/>
          </a:xfrm>
          <a:custGeom>
            <a:avLst/>
            <a:gdLst/>
            <a:ahLst/>
            <a:cxnLst/>
            <a:rect l="l" t="t" r="r" b="b"/>
            <a:pathLst>
              <a:path w="6376405" h="4792723">
                <a:moveTo>
                  <a:pt x="0" y="0"/>
                </a:moveTo>
                <a:lnTo>
                  <a:pt x="6376405" y="0"/>
                </a:lnTo>
                <a:lnTo>
                  <a:pt x="6376405" y="4792722"/>
                </a:lnTo>
                <a:lnTo>
                  <a:pt x="0" y="47927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54035" y="537527"/>
            <a:ext cx="132135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Обработка на извънредни стойности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0743" y="244560"/>
            <a:ext cx="8895495" cy="5153661"/>
          </a:xfrm>
          <a:custGeom>
            <a:avLst/>
            <a:gdLst/>
            <a:ahLst/>
            <a:cxnLst/>
            <a:rect l="l" t="t" r="r" b="b"/>
            <a:pathLst>
              <a:path w="8895495" h="5153661">
                <a:moveTo>
                  <a:pt x="0" y="0"/>
                </a:moveTo>
                <a:lnTo>
                  <a:pt x="8895495" y="0"/>
                </a:lnTo>
                <a:lnTo>
                  <a:pt x="8895495" y="5153661"/>
                </a:lnTo>
                <a:lnTo>
                  <a:pt x="0" y="5153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5092" y="246362"/>
            <a:ext cx="6392699" cy="5130672"/>
          </a:xfrm>
          <a:custGeom>
            <a:avLst/>
            <a:gdLst/>
            <a:ahLst/>
            <a:cxnLst/>
            <a:rect l="l" t="t" r="r" b="b"/>
            <a:pathLst>
              <a:path w="6392699" h="5130672">
                <a:moveTo>
                  <a:pt x="0" y="0"/>
                </a:moveTo>
                <a:lnTo>
                  <a:pt x="6392700" y="0"/>
                </a:lnTo>
                <a:lnTo>
                  <a:pt x="6392700" y="5130672"/>
                </a:lnTo>
                <a:lnTo>
                  <a:pt x="0" y="513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4850" y="5475811"/>
            <a:ext cx="5594628" cy="5051368"/>
          </a:xfrm>
          <a:custGeom>
            <a:avLst/>
            <a:gdLst/>
            <a:ahLst/>
            <a:cxnLst/>
            <a:rect l="l" t="t" r="r" b="b"/>
            <a:pathLst>
              <a:path w="5594628" h="5051368">
                <a:moveTo>
                  <a:pt x="0" y="0"/>
                </a:moveTo>
                <a:lnTo>
                  <a:pt x="5594628" y="0"/>
                </a:lnTo>
                <a:lnTo>
                  <a:pt x="5594628" y="5051367"/>
                </a:lnTo>
                <a:lnTo>
                  <a:pt x="0" y="5051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63350" y="5483218"/>
            <a:ext cx="4707367" cy="4958123"/>
          </a:xfrm>
          <a:custGeom>
            <a:avLst/>
            <a:gdLst/>
            <a:ahLst/>
            <a:cxnLst/>
            <a:rect l="l" t="t" r="r" b="b"/>
            <a:pathLst>
              <a:path w="4707367" h="4958123">
                <a:moveTo>
                  <a:pt x="0" y="0"/>
                </a:moveTo>
                <a:lnTo>
                  <a:pt x="4707368" y="0"/>
                </a:lnTo>
                <a:lnTo>
                  <a:pt x="4707368" y="4958123"/>
                </a:lnTo>
                <a:lnTo>
                  <a:pt x="0" y="49581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67269" y="6018372"/>
            <a:ext cx="6823980" cy="3843810"/>
          </a:xfrm>
          <a:custGeom>
            <a:avLst/>
            <a:gdLst/>
            <a:ahLst/>
            <a:cxnLst/>
            <a:rect l="l" t="t" r="r" b="b"/>
            <a:pathLst>
              <a:path w="6823980" h="3843810">
                <a:moveTo>
                  <a:pt x="0" y="0"/>
                </a:moveTo>
                <a:lnTo>
                  <a:pt x="6823979" y="0"/>
                </a:lnTo>
                <a:lnTo>
                  <a:pt x="6823979" y="3843810"/>
                </a:lnTo>
                <a:lnTo>
                  <a:pt x="0" y="38438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85547" y="159558"/>
            <a:ext cx="13720920" cy="4720056"/>
          </a:xfrm>
          <a:custGeom>
            <a:avLst/>
            <a:gdLst/>
            <a:ahLst/>
            <a:cxnLst/>
            <a:rect l="l" t="t" r="r" b="b"/>
            <a:pathLst>
              <a:path w="13720920" h="4720056">
                <a:moveTo>
                  <a:pt x="0" y="0"/>
                </a:moveTo>
                <a:lnTo>
                  <a:pt x="13720920" y="0"/>
                </a:lnTo>
                <a:lnTo>
                  <a:pt x="13720920" y="4720056"/>
                </a:lnTo>
                <a:lnTo>
                  <a:pt x="0" y="4720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85547" y="5079474"/>
            <a:ext cx="13720920" cy="4720056"/>
          </a:xfrm>
          <a:custGeom>
            <a:avLst/>
            <a:gdLst/>
            <a:ahLst/>
            <a:cxnLst/>
            <a:rect l="l" t="t" r="r" b="b"/>
            <a:pathLst>
              <a:path w="13720920" h="4720056">
                <a:moveTo>
                  <a:pt x="0" y="0"/>
                </a:moveTo>
                <a:lnTo>
                  <a:pt x="13720920" y="0"/>
                </a:lnTo>
                <a:lnTo>
                  <a:pt x="13720920" y="4720056"/>
                </a:lnTo>
                <a:lnTo>
                  <a:pt x="0" y="4720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291</Words>
  <Application>Microsoft Office PowerPoint</Application>
  <PresentationFormat>Custom</PresentationFormat>
  <Paragraphs>67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Open Sans Bold</vt:lpstr>
      <vt:lpstr>Montserrat</vt:lpstr>
      <vt:lpstr>Open Sans</vt:lpstr>
      <vt:lpstr>Brusher Cyrillic</vt:lpstr>
      <vt:lpstr>Arial</vt:lpstr>
      <vt:lpstr>Gliker SemiBold</vt:lpstr>
      <vt:lpstr>Calibri</vt:lpstr>
      <vt:lpstr>Open Sans Extra Bold</vt:lpstr>
      <vt:lpstr>Montserrat Extra-Bold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ТЕХНИЧЕСКИ УНИВЕРСИТЕТ - СОФИЯ С Т О П А Н С К И Ф А К У Л Т Е Т Катедра „Мениджмънт и бизнес информационни системи“</dc:title>
  <cp:lastModifiedBy>Кристина  Брайнова</cp:lastModifiedBy>
  <cp:revision>4</cp:revision>
  <dcterms:created xsi:type="dcterms:W3CDTF">2006-08-16T00:00:00Z</dcterms:created>
  <dcterms:modified xsi:type="dcterms:W3CDTF">2023-07-02T20:25:42Z</dcterms:modified>
  <dc:identifier>DAFnH1iloq0</dc:identifier>
</cp:coreProperties>
</file>